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sldIdLst>
    <p:sldId id="257" r:id="rId4"/>
    <p:sldId id="256" r:id="rId5"/>
    <p:sldId id="260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34" r:id="rId28"/>
    <p:sldId id="335" r:id="rId29"/>
    <p:sldId id="336" r:id="rId30"/>
    <p:sldId id="337" r:id="rId31"/>
    <p:sldId id="263" r:id="rId32"/>
    <p:sldId id="258" r:id="rId33"/>
    <p:sldId id="392" r:id="rId34"/>
    <p:sldId id="264" r:id="rId35"/>
    <p:sldId id="261" r:id="rId36"/>
    <p:sldId id="259" r:id="rId37"/>
    <p:sldId id="265" r:id="rId38"/>
  </p:sldIdLst>
  <p:sldSz cx="12192000" cy="6858000"/>
  <p:notesSz cx="6858000" cy="9144000"/>
  <p:embeddedFontLst>
    <p:embeddedFont>
      <p:font typeface="Soyuz Grotesk" panose="02000803000000020004" pitchFamily="50" charset="0"/>
      <p:bold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21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35333-82F3-4D71-B3C9-4B4C7F5F555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9B415-ECA8-4643-B7BD-E62E161A45A5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1000"/>
    </mc:Choice>
    <mc:Fallback>
      <p:transition spd="slow" advClick="0"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6.png"/><Relationship Id="rId4" Type="http://schemas.openxmlformats.org/officeDocument/2006/relationships/image" Target="../media/image2.svg"/><Relationship Id="rId3" Type="http://schemas.openxmlformats.org/officeDocument/2006/relationships/image" Target="../media/image25.png"/><Relationship Id="rId2" Type="http://schemas.openxmlformats.org/officeDocument/2006/relationships/image" Target="../media/image1.sv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7.svg"/><Relationship Id="rId7" Type="http://schemas.openxmlformats.org/officeDocument/2006/relationships/image" Target="../media/image30.png"/><Relationship Id="rId6" Type="http://schemas.openxmlformats.org/officeDocument/2006/relationships/image" Target="../media/image6.svg"/><Relationship Id="rId5" Type="http://schemas.openxmlformats.org/officeDocument/2006/relationships/image" Target="../media/image29.png"/><Relationship Id="rId4" Type="http://schemas.openxmlformats.org/officeDocument/2006/relationships/image" Target="../media/image5.svg"/><Relationship Id="rId3" Type="http://schemas.openxmlformats.org/officeDocument/2006/relationships/image" Target="../media/image28.png"/><Relationship Id="rId2" Type="http://schemas.openxmlformats.org/officeDocument/2006/relationships/image" Target="../media/image4.sv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12" Type="http://schemas.openxmlformats.org/officeDocument/2006/relationships/image" Target="../media/image9.svg"/><Relationship Id="rId11" Type="http://schemas.openxmlformats.org/officeDocument/2006/relationships/image" Target="../media/image32.png"/><Relationship Id="rId10" Type="http://schemas.openxmlformats.org/officeDocument/2006/relationships/image" Target="../media/image8.sv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svg"/><Relationship Id="rId3" Type="http://schemas.openxmlformats.org/officeDocument/2006/relationships/image" Target="../media/image36.png"/><Relationship Id="rId2" Type="http://schemas.openxmlformats.org/officeDocument/2006/relationships/image" Target="../media/image11.sv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svg"/><Relationship Id="rId3" Type="http://schemas.openxmlformats.org/officeDocument/2006/relationships/image" Target="../media/image38.png"/><Relationship Id="rId2" Type="http://schemas.openxmlformats.org/officeDocument/2006/relationships/image" Target="../media/image13.sv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5561" y="2418409"/>
            <a:ext cx="1140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61" y="3154546"/>
            <a:ext cx="1140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61" y="3703048"/>
            <a:ext cx="1140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61" y="1710643"/>
            <a:ext cx="1140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61" y="1131755"/>
            <a:ext cx="1140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1000">
        <p:push dir="u"/>
      </p:transition>
    </mc:Choice>
    <mc:Fallback>
      <p:transition advClick="0" advTm="100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080529"/>
            <a:ext cx="9305925" cy="5124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3826" y="0"/>
            <a:ext cx="2764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postgres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9247" y="95250"/>
            <a:ext cx="2733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bytebase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543" y="1447799"/>
            <a:ext cx="10456914" cy="4522267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1" y="1110439"/>
            <a:ext cx="8668538" cy="5261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3635" y="0"/>
            <a:ext cx="158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Redis</a:t>
            </a:r>
            <a:endParaRPr lang="en-US" sz="4800" dirty="0"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59" y="1266824"/>
            <a:ext cx="6217281" cy="463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3614" y="121504"/>
            <a:ext cx="384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Apache </a:t>
            </a:r>
            <a:r>
              <a:rPr lang="en-US" sz="4800" dirty="0" err="1">
                <a:latin typeface="Soyuz Grotesk" panose="02000803000000020004" pitchFamily="50" charset="0"/>
              </a:rPr>
              <a:t>kafka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812369"/>
            <a:ext cx="8791575" cy="5726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8593" y="-18628"/>
            <a:ext cx="2354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grafana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75"/>
            <a:ext cx="12186360" cy="686117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900112"/>
            <a:ext cx="9105900" cy="5691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00572" y="0"/>
            <a:ext cx="3590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Prometheus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38" y="932159"/>
            <a:ext cx="9716723" cy="5516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4447" y="-5923"/>
            <a:ext cx="7823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Prometheus node exporter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114425"/>
            <a:ext cx="10232571" cy="537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5495" y="66675"/>
            <a:ext cx="3681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Uptime.kuma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842962"/>
            <a:ext cx="10715625" cy="5648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8428" y="-48786"/>
            <a:ext cx="4735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Google </a:t>
            </a:r>
            <a:r>
              <a:rPr lang="en-US" sz="4800" dirty="0" err="1">
                <a:latin typeface="Soyuz Grotesk" panose="02000803000000020004" pitchFamily="50" charset="0"/>
              </a:rPr>
              <a:t>cadvisor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5561" y="2417402"/>
            <a:ext cx="114008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61" y="2417402"/>
            <a:ext cx="114008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61" y="2417402"/>
            <a:ext cx="114008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61" y="2417402"/>
            <a:ext cx="114008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61" y="2417402"/>
            <a:ext cx="114008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ln>
                  <a:solidFill>
                    <a:schemeClr val="tx1"/>
                  </a:solidFill>
                </a:ln>
                <a:latin typeface="Soyuz Grotesk" panose="02000803000000020004" pitchFamily="50" charset="0"/>
              </a:rPr>
              <a:t>Стартап в информационных технологиях</a:t>
            </a:r>
            <a:endParaRPr lang="ru-RU" sz="4400" dirty="0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ransition spd="slow" advClick="0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8127" y="0"/>
            <a:ext cx="3415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meilisearch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966" y="1171575"/>
            <a:ext cx="9178067" cy="508681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0801" y="51227"/>
            <a:ext cx="2390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Minio s3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882224"/>
            <a:ext cx="9339768" cy="5715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3" y="1190625"/>
            <a:ext cx="9745113" cy="48838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8560" y="161925"/>
            <a:ext cx="1654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nginx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28" y="1314449"/>
            <a:ext cx="8075544" cy="482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1978" y="133350"/>
            <a:ext cx="2688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ha-proxy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09650"/>
            <a:ext cx="9753600" cy="5467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4607" y="-34499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figma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7957" y="2767280"/>
            <a:ext cx="8416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>
                <a:latin typeface="Soyuz Grotesk" panose="02000803000000020004" pitchFamily="50" charset="0"/>
              </a:rPr>
              <a:t>Стек </a:t>
            </a:r>
            <a:r>
              <a:rPr lang="ru-RU" sz="8000" dirty="0" err="1">
                <a:latin typeface="Soyuz Grotesk" panose="02000803000000020004" pitchFamily="50" charset="0"/>
              </a:rPr>
              <a:t>фронтенда</a:t>
            </a:r>
            <a:endParaRPr lang="ru-RU" sz="80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4825" y="485030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 err="1">
                <a:latin typeface="Soyuz Grotesk" panose="02000803000000020004" pitchFamily="50" charset="0"/>
              </a:rPr>
              <a:t>Фронтенд</a:t>
            </a:r>
            <a:r>
              <a:rPr lang="ru-RU" sz="3600" dirty="0">
                <a:latin typeface="Soyuz Grotesk" panose="02000803000000020004" pitchFamily="50" charset="0"/>
              </a:rPr>
              <a:t>:</a:t>
            </a:r>
            <a:endParaRPr lang="ru-RU" sz="3600" dirty="0">
              <a:latin typeface="Soyuz Grotesk" panose="02000803000000020004" pitchFamily="50" charset="0"/>
            </a:endParaRPr>
          </a:p>
          <a:p>
            <a:endParaRPr lang="ru-RU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React</a:t>
            </a:r>
            <a:endParaRPr lang="ru-RU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Redux</a:t>
            </a:r>
            <a:endParaRPr lang="ru-RU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Flutter + Dart</a:t>
            </a:r>
            <a:endParaRPr lang="ru-RU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 err="1">
                <a:latin typeface="Soyuz Grotesk" panose="02000803000000020004" pitchFamily="50" charset="0"/>
              </a:rPr>
              <a:t>RTKQuery</a:t>
            </a:r>
            <a:endParaRPr lang="en-US" sz="3600" dirty="0">
              <a:latin typeface="Soyuz Grotesk" panose="02000803000000020004" pitchFamily="50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81249" y="1552574"/>
            <a:ext cx="771525" cy="7715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49" y="2619375"/>
            <a:ext cx="809625" cy="8096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900" y="3571875"/>
            <a:ext cx="1123950" cy="11239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525" y="4695825"/>
            <a:ext cx="809625" cy="80962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818" y="2767280"/>
            <a:ext cx="6856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Soyuz Grotesk" panose="02000803000000020004" pitchFamily="50" charset="0"/>
              </a:rPr>
              <a:t>C</a:t>
            </a:r>
            <a:r>
              <a:rPr lang="ru-RU" sz="8000" dirty="0">
                <a:latin typeface="Soyuz Grotesk" panose="02000803000000020004" pitchFamily="50" charset="0"/>
              </a:rPr>
              <a:t>тек </a:t>
            </a:r>
            <a:r>
              <a:rPr lang="ru-RU" sz="8000" dirty="0" err="1">
                <a:latin typeface="Soyuz Grotesk" panose="02000803000000020004" pitchFamily="50" charset="0"/>
              </a:rPr>
              <a:t>бекенда</a:t>
            </a:r>
            <a:endParaRPr lang="ru-RU" sz="80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525" y="335845"/>
            <a:ext cx="108013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oyuz Grotesk" panose="02000803000000020004" pitchFamily="50" charset="0"/>
              </a:rPr>
              <a:t>Java</a:t>
            </a:r>
            <a:r>
              <a:rPr lang="ru-RU" sz="3600" dirty="0">
                <a:latin typeface="Soyuz Grotesk" panose="02000803000000020004" pitchFamily="50" charset="0"/>
              </a:rPr>
              <a:t>                                              </a:t>
            </a:r>
            <a:r>
              <a:rPr lang="en-US" sz="3600" dirty="0">
                <a:latin typeface="Soyuz Grotesk" panose="02000803000000020004" pitchFamily="50" charset="0"/>
              </a:rPr>
              <a:t>      python </a:t>
            </a:r>
            <a:endParaRPr lang="en-US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Spring boot framework</a:t>
            </a:r>
            <a:endParaRPr lang="en-US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Hibernate framework</a:t>
            </a:r>
            <a:endParaRPr lang="en-US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 err="1">
                <a:latin typeface="Soyuz Grotesk" panose="02000803000000020004" pitchFamily="50" charset="0"/>
              </a:rPr>
              <a:t>gRpc</a:t>
            </a:r>
            <a:endParaRPr lang="en-US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 err="1">
                <a:latin typeface="Soyuz Grotesk" panose="02000803000000020004" pitchFamily="50" charset="0"/>
              </a:rPr>
              <a:t>Prismaorm</a:t>
            </a:r>
            <a:r>
              <a:rPr lang="en-US" sz="3600" dirty="0">
                <a:latin typeface="Soyuz Grotesk" panose="02000803000000020004" pitchFamily="50" charset="0"/>
              </a:rPr>
              <a:t>	</a:t>
            </a:r>
            <a:endParaRPr lang="en-US" sz="3600" dirty="0">
              <a:latin typeface="Soyuz Grotesk" panose="02000803000000020004" pitchFamily="50" charset="0"/>
            </a:endParaRPr>
          </a:p>
          <a:p>
            <a:endParaRPr lang="en-US" sz="3600" dirty="0">
              <a:latin typeface="Soyuz Grotesk" panose="02000803000000020004" pitchFamily="50" charset="0"/>
            </a:endParaRPr>
          </a:p>
          <a:p>
            <a:r>
              <a:rPr lang="en-US" sz="3600" dirty="0">
                <a:latin typeface="Soyuz Grotesk" panose="02000803000000020004" pitchFamily="50" charset="0"/>
              </a:rPr>
              <a:t>Nest.js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62125" y="257175"/>
            <a:ext cx="723900" cy="723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0699" y="1400174"/>
            <a:ext cx="790575" cy="7905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0699" y="2419350"/>
            <a:ext cx="762000" cy="762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7999" y="4543424"/>
            <a:ext cx="847725" cy="8477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4075" y="5731579"/>
            <a:ext cx="790575" cy="7905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4899" y="335845"/>
            <a:ext cx="790576" cy="79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125" y="3702050"/>
            <a:ext cx="964565" cy="56769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67600" y="2054823"/>
            <a:ext cx="6303611" cy="6303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272" y="566057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Юнит-экономика продукта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41754" y="1174750"/>
            <a:ext cx="7038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4к </a:t>
            </a:r>
            <a:r>
              <a:rPr lang="en-US" dirty="0">
                <a:latin typeface="Soyuz Grotesk" panose="02000803000000020004" pitchFamily="50" charset="0"/>
              </a:rPr>
              <a:t>Selfhost-</a:t>
            </a:r>
            <a:r>
              <a:rPr lang="ru-RU" dirty="0">
                <a:latin typeface="Soyuz Grotesk" panose="02000803000000020004" pitchFamily="50" charset="0"/>
              </a:rPr>
              <a:t>сервер</a:t>
            </a:r>
            <a:r>
              <a:rPr lang="en-US" dirty="0">
                <a:latin typeface="Soyuz Grotesk" panose="02000803000000020004" pitchFamily="50" charset="0"/>
              </a:rPr>
              <a:t>: 130</a:t>
            </a:r>
            <a:r>
              <a:rPr lang="ru-RU" dirty="0">
                <a:latin typeface="Soyuz Grotesk" panose="02000803000000020004" pitchFamily="50" charset="0"/>
              </a:rPr>
              <a:t>.000 рублей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Интернет для </a:t>
            </a:r>
            <a:r>
              <a:rPr lang="en-US" dirty="0">
                <a:latin typeface="Soyuz Grotesk" panose="02000803000000020004" pitchFamily="50" charset="0"/>
              </a:rPr>
              <a:t>selfhost-</a:t>
            </a:r>
            <a:r>
              <a:rPr lang="ru-RU" dirty="0">
                <a:latin typeface="Soyuz Grotesk" panose="02000803000000020004" pitchFamily="50" charset="0"/>
              </a:rPr>
              <a:t>сервера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18.000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Сервер для основной системы на 6 месяцев</a:t>
            </a:r>
            <a:r>
              <a:rPr lang="en-US" dirty="0">
                <a:latin typeface="Soyuz Grotesk" panose="02000803000000020004" pitchFamily="50" charset="0"/>
              </a:rPr>
              <a:t>: 30</a:t>
            </a:r>
            <a:r>
              <a:rPr lang="ru-RU" dirty="0">
                <a:latin typeface="Soyuz Grotesk" panose="02000803000000020004" pitchFamily="50" charset="0"/>
              </a:rPr>
              <a:t>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домен на год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250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Менеджер паролей на год</a:t>
            </a:r>
            <a:r>
              <a:rPr lang="en-US" dirty="0">
                <a:latin typeface="Soyuz Grotesk" panose="02000803000000020004" pitchFamily="50" charset="0"/>
              </a:rPr>
              <a:t>: 500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Дизайнер баннеров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5.000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Реклама для релиза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15.000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Трудозатраты разработчиков для </a:t>
            </a:r>
            <a:r>
              <a:rPr lang="en-US" dirty="0" err="1">
                <a:latin typeface="Soyuz Grotesk" panose="02000803000000020004" pitchFamily="50" charset="0"/>
              </a:rPr>
              <a:t>mvp</a:t>
            </a:r>
            <a:r>
              <a:rPr lang="en-US" dirty="0">
                <a:latin typeface="Soyuz Grotesk" panose="02000803000000020004" pitchFamily="50" charset="0"/>
              </a:rPr>
              <a:t>: 6 </a:t>
            </a:r>
            <a:r>
              <a:rPr lang="ru-RU" dirty="0">
                <a:latin typeface="Soyuz Grotesk" panose="02000803000000020004" pitchFamily="50" charset="0"/>
              </a:rPr>
              <a:t>месяцев * 5 разработчиков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Общие 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pPr algn="ctr"/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~</a:t>
            </a:r>
            <a:r>
              <a:rPr lang="ru-RU" dirty="0">
                <a:latin typeface="Soyuz Grotesk" panose="02000803000000020004" pitchFamily="50" charset="0"/>
              </a:rPr>
              <a:t> </a:t>
            </a:r>
            <a:r>
              <a:rPr lang="en-US" dirty="0">
                <a:latin typeface="Soyuz Grotesk" panose="02000803000000020004" pitchFamily="50" charset="0"/>
              </a:rPr>
              <a:t>200.000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Предполагаемая окупаемость – 8 месяцев</a:t>
            </a:r>
            <a:endParaRPr lang="ru-RU" dirty="0">
              <a:latin typeface="Soyuz Grotesk" panose="02000803000000020004" pitchFamily="50" charset="0"/>
            </a:endParaRPr>
          </a:p>
          <a:p>
            <a:pPr algn="ctr"/>
            <a:endParaRPr lang="en-US" dirty="0"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357" y="86022"/>
            <a:ext cx="953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Soyuz Grotesk" panose="02000803000000020004" pitchFamily="50" charset="0"/>
              </a:rPr>
              <a:t>видеохостинг фильмов, сериалов и мультфильмов жанра аниме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047750"/>
            <a:ext cx="1112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Конкуренты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</a:t>
            </a:r>
            <a:r>
              <a:rPr lang="ru-RU" dirty="0" err="1">
                <a:latin typeface="Soyuz Grotesk" panose="02000803000000020004" pitchFamily="50" charset="0"/>
              </a:rPr>
              <a:t>кинопоиск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простой и понятный интерфейс, лидер среди видеохостингов в стране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Минусы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обязательная подписка, среди аниме 2020-2025 годов к просмотру 		доступно 49 видео, трейлеры доступны более чем к 1000.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</a:t>
            </a:r>
            <a:r>
              <a:rPr lang="en-US" dirty="0" err="1">
                <a:latin typeface="Soyuz Grotesk" panose="02000803000000020004" pitchFamily="50" charset="0"/>
              </a:rPr>
              <a:t>vk</a:t>
            </a:r>
            <a:r>
              <a:rPr lang="en-US" dirty="0">
                <a:latin typeface="Soyuz Grotesk" panose="02000803000000020004" pitchFamily="50" charset="0"/>
              </a:rPr>
              <a:t>-video: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относительно высокая скорость работы, большее, чем в </a:t>
            </a:r>
            <a:r>
              <a:rPr lang="ru-RU" dirty="0" err="1">
                <a:latin typeface="Soyuz Grotesk" panose="02000803000000020004" pitchFamily="50" charset="0"/>
              </a:rPr>
              <a:t>кинопоиске</a:t>
            </a:r>
            <a:r>
              <a:rPr lang="ru-RU" dirty="0">
                <a:latin typeface="Soyuz Grotesk" panose="02000803000000020004" pitchFamily="50" charset="0"/>
              </a:rPr>
              <a:t> 		разнообразие контента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Минусы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огромное количество перекрывающей плеер рекламы, частая 			недоступность сервиса, по данным </a:t>
            </a:r>
            <a:r>
              <a:rPr lang="en-US" dirty="0" err="1">
                <a:latin typeface="Soyuz Grotesk" panose="02000803000000020004" pitchFamily="50" charset="0"/>
              </a:rPr>
              <a:t>downdetector</a:t>
            </a:r>
            <a:r>
              <a:rPr lang="ru-RU" dirty="0">
                <a:latin typeface="Soyuz Grotesk" panose="02000803000000020004" pitchFamily="50" charset="0"/>
              </a:rPr>
              <a:t> последний крупный сбой был 		более недели назад и затронул около 5000 человек</a:t>
            </a:r>
            <a:endParaRPr lang="ru-RU" sz="1800" dirty="0">
              <a:effectLst/>
              <a:latin typeface="Arial" panose="02080604020202020204" pitchFamily="34" charset="0"/>
              <a:ea typeface="Arial" panose="020806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243042" y="483768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Монетизация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00125" y="5262206"/>
            <a:ext cx="1101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Отображение умеренного количества рекламы, платная подписка на просмотр контента в 4К качестве.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2047875"/>
            <a:ext cx="552450" cy="5524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6" y="3705227"/>
            <a:ext cx="552449" cy="5524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258" y="304800"/>
            <a:ext cx="11511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Soyuz Grotesk" panose="02000803000000020004" pitchFamily="50" charset="0"/>
              </a:rPr>
              <a:t>Приложение для голосовых сообщений, видеозвонков и текстового общения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047750"/>
            <a:ext cx="1112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Конкуренты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Discord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Уже готовый ресурс, популярный среди аудитории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Минусы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иностранный сервис, для доступа необходим </a:t>
            </a:r>
            <a:r>
              <a:rPr lang="en-US" dirty="0">
                <a:latin typeface="Soyuz Grotesk" panose="02000803000000020004" pitchFamily="50" charset="0"/>
              </a:rPr>
              <a:t>VPN 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</a:t>
            </a:r>
            <a:r>
              <a:rPr lang="en-US" dirty="0" err="1">
                <a:latin typeface="Soyuz Grotesk" panose="02000803000000020004" pitchFamily="50" charset="0"/>
              </a:rPr>
              <a:t>Teamspeak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высокая скорость передачи данных, низкое использование ресурсов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Минусы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 err="1">
                <a:latin typeface="Soyuz Grotesk" panose="02000803000000020004" pitchFamily="50" charset="0"/>
              </a:rPr>
              <a:t>Selfhost</a:t>
            </a:r>
            <a:r>
              <a:rPr lang="ru-RU" dirty="0">
                <a:latin typeface="Soyuz Grotesk" panose="02000803000000020004" pitchFamily="50" charset="0"/>
              </a:rPr>
              <a:t>-размещение предусматривает размещение веб-сервиса на </a:t>
            </a:r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собственном сервере, например домашнем, вместо использования стороннего </a:t>
            </a:r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хостинга. Гарантированно вызовет сложности и отсеет часть аудитории.</a:t>
            </a:r>
            <a:endParaRPr lang="ru-RU" sz="1800" dirty="0">
              <a:effectLst/>
              <a:latin typeface="Arial" panose="02080604020202020204" pitchFamily="34" charset="0"/>
              <a:ea typeface="Arial" panose="020806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3949" y="2028825"/>
            <a:ext cx="457200" cy="457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224" y="3284161"/>
            <a:ext cx="628649" cy="6286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3042" y="483768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Монетизация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00125" y="5262206"/>
            <a:ext cx="1101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Отображение рекламы, введение платной подписки, расширяющей возможности пользователя (увеличение скорости загрузки файлов, отключение рекламы, расшифровка голосовых сообщений, увеличение лимитов и </a:t>
            </a:r>
            <a:r>
              <a:rPr lang="ru-RU" dirty="0" err="1">
                <a:latin typeface="Soyuz Grotesk" panose="02000803000000020004" pitchFamily="50" charset="0"/>
              </a:rPr>
              <a:t>т.д</a:t>
            </a:r>
            <a:r>
              <a:rPr lang="ru-RU" dirty="0">
                <a:latin typeface="Soyuz Grotesk" panose="02000803000000020004" pitchFamily="50" charset="0"/>
              </a:rPr>
              <a:t>) – по аналогии с Telegram Premium.</a:t>
            </a:r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6680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Стек проекта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br>
              <a:rPr lang="en-US" dirty="0">
                <a:latin typeface="Soyuz Grotesk" panose="02000803000000020004" pitchFamily="50" charset="0"/>
              </a:rPr>
            </a:b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Стек окружения: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Оркестратор контейнеров – </a:t>
            </a:r>
            <a:r>
              <a:rPr lang="en-US" dirty="0">
                <a:latin typeface="Soyuz Grotesk" panose="02000803000000020004" pitchFamily="50" charset="0"/>
              </a:rPr>
              <a:t>K8S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Виртуализация - </a:t>
            </a:r>
            <a:r>
              <a:rPr lang="en-US" dirty="0" err="1">
                <a:latin typeface="Soyuz Grotesk" panose="02000803000000020004" pitchFamily="50" charset="0"/>
              </a:rPr>
              <a:t>Virsch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CI/CD – GitLab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Отслеживание задач, ошибок – </a:t>
            </a:r>
            <a:r>
              <a:rPr lang="en-US" dirty="0" err="1">
                <a:latin typeface="Soyuz Grotesk" panose="02000803000000020004" pitchFamily="50" charset="0"/>
              </a:rPr>
              <a:t>Attlasian</a:t>
            </a:r>
            <a:r>
              <a:rPr lang="en-US" dirty="0">
                <a:latin typeface="Soyuz Grotesk" panose="02000803000000020004" pitchFamily="50" charset="0"/>
              </a:rPr>
              <a:t> Jira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Документация проекта – </a:t>
            </a:r>
            <a:r>
              <a:rPr lang="en-US" dirty="0" err="1">
                <a:latin typeface="Soyuz Grotesk" panose="02000803000000020004" pitchFamily="50" charset="0"/>
              </a:rPr>
              <a:t>Attlasian</a:t>
            </a:r>
            <a:r>
              <a:rPr lang="en-US" dirty="0">
                <a:latin typeface="Soyuz Grotesk" panose="02000803000000020004" pitchFamily="50" charset="0"/>
              </a:rPr>
              <a:t> Confluence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Контейнеризация, автоматизация развёртывания - </a:t>
            </a:r>
            <a:r>
              <a:rPr lang="en-US" dirty="0">
                <a:latin typeface="Soyuz Grotesk" panose="02000803000000020004" pitchFamily="50" charset="0"/>
              </a:rPr>
              <a:t>Docker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База данных – </a:t>
            </a:r>
            <a:r>
              <a:rPr lang="en-US" dirty="0">
                <a:latin typeface="Soyuz Grotesk" panose="02000803000000020004" pitchFamily="50" charset="0"/>
              </a:rPr>
              <a:t>Postgres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БД для кеширования – </a:t>
            </a:r>
            <a:r>
              <a:rPr lang="en-US" dirty="0">
                <a:latin typeface="Soyuz Grotesk" panose="02000803000000020004" pitchFamily="50" charset="0"/>
              </a:rPr>
              <a:t>Redis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Брокер сообщений – </a:t>
            </a:r>
            <a:r>
              <a:rPr lang="en-US" dirty="0">
                <a:latin typeface="Soyuz Grotesk" panose="02000803000000020004" pitchFamily="50" charset="0"/>
              </a:rPr>
              <a:t>Apache Kafka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Мониторинг, </a:t>
            </a:r>
            <a:r>
              <a:rPr lang="ru-RU" dirty="0" err="1">
                <a:latin typeface="Soyuz Grotesk" panose="02000803000000020004" pitchFamily="50" charset="0"/>
              </a:rPr>
              <a:t>дашборды</a:t>
            </a:r>
            <a:r>
              <a:rPr lang="ru-RU" dirty="0">
                <a:latin typeface="Soyuz Grotesk" panose="02000803000000020004" pitchFamily="50" charset="0"/>
              </a:rPr>
              <a:t> - </a:t>
            </a:r>
            <a:r>
              <a:rPr lang="en-US" dirty="0">
                <a:latin typeface="Soyuz Grotesk" panose="02000803000000020004" pitchFamily="50" charset="0"/>
              </a:rPr>
              <a:t>Grafana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Хранение логов – </a:t>
            </a:r>
            <a:r>
              <a:rPr lang="en-US" dirty="0">
                <a:latin typeface="Soyuz Grotesk" panose="02000803000000020004" pitchFamily="50" charset="0"/>
              </a:rPr>
              <a:t>Grafana Loki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Метрики – </a:t>
            </a:r>
            <a:r>
              <a:rPr lang="en-US" dirty="0">
                <a:latin typeface="Soyuz Grotesk" panose="02000803000000020004" pitchFamily="50" charset="0"/>
              </a:rPr>
              <a:t>Prometheus, </a:t>
            </a:r>
            <a:r>
              <a:rPr lang="en-US" dirty="0" err="1">
                <a:latin typeface="Soyuz Grotesk" panose="02000803000000020004" pitchFamily="50" charset="0"/>
              </a:rPr>
              <a:t>Promtail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Логи хост-машины – </a:t>
            </a:r>
            <a:r>
              <a:rPr lang="en-US" dirty="0">
                <a:latin typeface="Soyuz Grotesk" panose="02000803000000020004" pitchFamily="50" charset="0"/>
              </a:rPr>
              <a:t>Prometheus </a:t>
            </a:r>
            <a:r>
              <a:rPr lang="en-US" dirty="0" err="1">
                <a:latin typeface="Soyuz Grotesk" panose="02000803000000020004" pitchFamily="50" charset="0"/>
              </a:rPr>
              <a:t>NodeExporter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Метрики контейнеров – </a:t>
            </a:r>
            <a:r>
              <a:rPr lang="en-US" dirty="0">
                <a:latin typeface="Soyuz Grotesk" panose="02000803000000020004" pitchFamily="50" charset="0"/>
              </a:rPr>
              <a:t>Google </a:t>
            </a:r>
            <a:r>
              <a:rPr lang="en-US" dirty="0" err="1">
                <a:latin typeface="Soyuz Grotesk" panose="02000803000000020004" pitchFamily="50" charset="0"/>
              </a:rPr>
              <a:t>CardVisor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Управление миграциями - </a:t>
            </a:r>
            <a:r>
              <a:rPr lang="en-US" dirty="0" err="1">
                <a:latin typeface="Soyuz Grotesk" panose="02000803000000020004" pitchFamily="50" charset="0"/>
              </a:rPr>
              <a:t>ByteBase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Полнотекстовый ИИ поиск - </a:t>
            </a:r>
            <a:r>
              <a:rPr lang="en-US" dirty="0" err="1">
                <a:latin typeface="Soyuz Grotesk" panose="02000803000000020004" pitchFamily="50" charset="0"/>
              </a:rPr>
              <a:t>MeiliSearch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AWS S3 </a:t>
            </a:r>
            <a:r>
              <a:rPr lang="ru-RU" dirty="0">
                <a:latin typeface="Soyuz Grotesk" panose="02000803000000020004" pitchFamily="50" charset="0"/>
              </a:rPr>
              <a:t>хранилище - </a:t>
            </a:r>
            <a:r>
              <a:rPr lang="en-US" dirty="0">
                <a:latin typeface="Soyuz Grotesk" panose="02000803000000020004" pitchFamily="50" charset="0"/>
              </a:rPr>
              <a:t>Minio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Статус сервера – </a:t>
            </a:r>
            <a:r>
              <a:rPr lang="en-US" dirty="0" err="1">
                <a:latin typeface="Soyuz Grotesk" panose="02000803000000020004" pitchFamily="50" charset="0"/>
              </a:rPr>
              <a:t>Uptime.Kima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Обратный прокси-сервер - </a:t>
            </a:r>
            <a:r>
              <a:rPr lang="en-US" dirty="0">
                <a:latin typeface="Soyuz Grotesk" panose="02000803000000020004" pitchFamily="50" charset="0"/>
              </a:rPr>
              <a:t>Nginx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Балансировщик нагрузки – </a:t>
            </a:r>
            <a:r>
              <a:rPr lang="en-US" dirty="0" err="1">
                <a:latin typeface="Soyuz Grotesk" panose="02000803000000020004" pitchFamily="50" charset="0"/>
              </a:rPr>
              <a:t>HAProxy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Разработка дизайна - </a:t>
            </a:r>
            <a:r>
              <a:rPr lang="en-US" dirty="0">
                <a:latin typeface="Soyuz Grotesk" panose="02000803000000020004" pitchFamily="50" charset="0"/>
              </a:rPr>
              <a:t>Figma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97800" y="938243"/>
            <a:ext cx="3314700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Стек разработки:</a:t>
            </a:r>
            <a:endParaRPr lang="ru-RU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 err="1">
                <a:solidFill>
                  <a:schemeClr val="bg2"/>
                </a:solidFill>
                <a:latin typeface="Soyuz Grotesk" panose="02000803000000020004" pitchFamily="50" charset="0"/>
              </a:rPr>
              <a:t>Бекенд</a:t>
            </a:r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: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Java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Spring Boot Framework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gRPC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Java Hibernate Framework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PrismaORM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Next.JS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 err="1">
                <a:solidFill>
                  <a:schemeClr val="bg2"/>
                </a:solidFill>
                <a:latin typeface="Soyuz Grotesk" panose="02000803000000020004" pitchFamily="50" charset="0"/>
              </a:rPr>
              <a:t>Фронтенд</a:t>
            </a:r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:</a:t>
            </a:r>
            <a:endParaRPr lang="ru-RU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React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Redux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Flutter + Dart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RTKQuery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8.32667E-17 L 0 -2.2127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67600" y="2054823"/>
            <a:ext cx="6303611" cy="6303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272" y="566057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Юнит-экономика продукта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41754" y="1200150"/>
            <a:ext cx="7038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Сервер для основной системы на 6 месяцев</a:t>
            </a:r>
            <a:r>
              <a:rPr lang="en-US" dirty="0">
                <a:latin typeface="Soyuz Grotesk" panose="02000803000000020004" pitchFamily="50" charset="0"/>
              </a:rPr>
              <a:t>: 90</a:t>
            </a:r>
            <a:r>
              <a:rPr lang="ru-RU" dirty="0">
                <a:latin typeface="Soyuz Grotesk" panose="02000803000000020004" pitchFamily="50" charset="0"/>
              </a:rPr>
              <a:t>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домен на год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250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Менеджер паролей на год</a:t>
            </a:r>
            <a:r>
              <a:rPr lang="en-US" dirty="0">
                <a:latin typeface="Soyuz Grotesk" panose="02000803000000020004" pitchFamily="50" charset="0"/>
              </a:rPr>
              <a:t>: 500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Дизайнер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30.000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Реклама для релиза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15.000 рублей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VDS</a:t>
            </a:r>
            <a:r>
              <a:rPr lang="ru-RU" dirty="0">
                <a:latin typeface="Soyuz Grotesk" panose="02000803000000020004" pitchFamily="50" charset="0"/>
              </a:rPr>
              <a:t>-сервер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30.000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S3-</a:t>
            </a:r>
            <a:r>
              <a:rPr lang="ru-RU" dirty="0">
                <a:latin typeface="Soyuz Grotesk" panose="02000803000000020004" pitchFamily="50" charset="0"/>
              </a:rPr>
              <a:t>хранилище</a:t>
            </a:r>
            <a:r>
              <a:rPr lang="en-US" dirty="0">
                <a:latin typeface="Soyuz Grotesk" panose="02000803000000020004" pitchFamily="50" charset="0"/>
              </a:rPr>
              <a:t> </a:t>
            </a:r>
            <a:r>
              <a:rPr lang="ru-RU" dirty="0">
                <a:latin typeface="Soyuz Grotesk" panose="02000803000000020004" pitchFamily="50" charset="0"/>
              </a:rPr>
              <a:t>на полгода</a:t>
            </a:r>
            <a:r>
              <a:rPr lang="en-US" dirty="0">
                <a:latin typeface="Soyuz Grotesk" panose="02000803000000020004" pitchFamily="50" charset="0"/>
              </a:rPr>
              <a:t>: 15.000</a:t>
            </a:r>
            <a:r>
              <a:rPr lang="ru-RU" dirty="0">
                <a:latin typeface="Soyuz Grotesk" panose="02000803000000020004" pitchFamily="50" charset="0"/>
              </a:rPr>
              <a:t>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Трудозатраты разработчиков для </a:t>
            </a:r>
            <a:r>
              <a:rPr lang="en-US" dirty="0" err="1">
                <a:latin typeface="Soyuz Grotesk" panose="02000803000000020004" pitchFamily="50" charset="0"/>
              </a:rPr>
              <a:t>mvp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6 месяцев * 5 разработчиков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Общие 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pPr algn="ctr"/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~</a:t>
            </a:r>
            <a:r>
              <a:rPr lang="ru-RU" dirty="0">
                <a:latin typeface="Soyuz Grotesk" panose="02000803000000020004" pitchFamily="50" charset="0"/>
              </a:rPr>
              <a:t> </a:t>
            </a:r>
            <a:r>
              <a:rPr lang="en-US" dirty="0">
                <a:latin typeface="Soyuz Grotesk" panose="02000803000000020004" pitchFamily="50" charset="0"/>
              </a:rPr>
              <a:t>2</a:t>
            </a:r>
            <a:r>
              <a:rPr lang="ru-RU" dirty="0">
                <a:latin typeface="Soyuz Grotesk" panose="02000803000000020004" pitchFamily="50" charset="0"/>
              </a:rPr>
              <a:t>1</a:t>
            </a:r>
            <a:r>
              <a:rPr lang="en-US" dirty="0">
                <a:latin typeface="Soyuz Grotesk" panose="02000803000000020004" pitchFamily="50" charset="0"/>
              </a:rPr>
              <a:t>0.000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Предполагаемая окупаемость – 1.5 года </a:t>
            </a:r>
            <a:endParaRPr lang="ru-RU" dirty="0"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940" y="185676"/>
            <a:ext cx="10782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Soyuz Grotesk" panose="02000803000000020004" pitchFamily="50" charset="0"/>
              </a:rPr>
              <a:t>Видеостриминговый</a:t>
            </a:r>
            <a:r>
              <a:rPr lang="ru-RU" sz="2000" dirty="0">
                <a:latin typeface="Soyuz Grotesk" panose="02000803000000020004" pitchFamily="50" charset="0"/>
              </a:rPr>
              <a:t> сервис, специализирующийся на трансляциях в реальном времени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047750"/>
            <a:ext cx="1112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Конкуренты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twitch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высокая скорость работы, популярен у блогеров и стримеров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		минусы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ресурс пропагандирует западные ценности, высок риск блокировки на 		территории страны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</a:t>
            </a:r>
            <a:r>
              <a:rPr lang="en-US" dirty="0" err="1">
                <a:latin typeface="Soyuz Grotesk" panose="02000803000000020004" pitchFamily="50" charset="0"/>
              </a:rPr>
              <a:t>youtube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плюсы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r>
              <a:rPr lang="ru-RU" dirty="0">
                <a:latin typeface="Soyuz Grotesk" panose="02000803000000020004" pitchFamily="50" charset="0"/>
              </a:rPr>
              <a:t> прозрачная система монетизации контента, также как и </a:t>
            </a:r>
            <a:r>
              <a:rPr lang="en-US" dirty="0">
                <a:latin typeface="Soyuz Grotesk" panose="02000803000000020004" pitchFamily="50" charset="0"/>
              </a:rPr>
              <a:t>twitch </a:t>
            </a:r>
            <a:r>
              <a:rPr lang="ru-RU" dirty="0">
                <a:latin typeface="Soyuz Grotesk" panose="02000803000000020004" pitchFamily="50" charset="0"/>
              </a:rPr>
              <a:t>			популярен среди блогеров и стримеров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		</a:t>
            </a:r>
            <a:r>
              <a:rPr lang="ru-RU" dirty="0">
                <a:latin typeface="Soyuz Grotesk" panose="02000803000000020004" pitchFamily="50" charset="0"/>
              </a:rPr>
              <a:t>Минусы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искусственно замедлен на территории нашей страны, высок риск полной 		блокировки, ассоциируется с видео, а не стримами</a:t>
            </a:r>
            <a:endParaRPr lang="ru-RU" sz="1800" dirty="0">
              <a:effectLst/>
              <a:latin typeface="Arial" panose="02080604020202020204" pitchFamily="34" charset="0"/>
              <a:ea typeface="Arial" panose="020806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243042" y="483768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Монетизация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00125" y="5262206"/>
            <a:ext cx="1101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Комиссия с пользовательских пополнений и пожертвований стримерам, отображение рекламы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0125" y="2057399"/>
            <a:ext cx="561975" cy="5619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25" y="3543302"/>
            <a:ext cx="695325" cy="695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6680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Стек проекта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br>
              <a:rPr lang="en-US" dirty="0">
                <a:latin typeface="Soyuz Grotesk" panose="02000803000000020004" pitchFamily="50" charset="0"/>
              </a:rPr>
            </a:b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Стек окружения: 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Оркестратор контейнеров – </a:t>
            </a:r>
            <a:r>
              <a:rPr lang="en-US" dirty="0">
                <a:latin typeface="Soyuz Grotesk" panose="02000803000000020004" pitchFamily="50" charset="0"/>
              </a:rPr>
              <a:t>K8S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Виртуализация - </a:t>
            </a:r>
            <a:r>
              <a:rPr lang="en-US" dirty="0" err="1">
                <a:latin typeface="Soyuz Grotesk" panose="02000803000000020004" pitchFamily="50" charset="0"/>
              </a:rPr>
              <a:t>Virsch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CI/CD – GitLab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Отслеживание задач, ошибок – </a:t>
            </a:r>
            <a:r>
              <a:rPr lang="en-US" dirty="0" err="1">
                <a:latin typeface="Soyuz Grotesk" panose="02000803000000020004" pitchFamily="50" charset="0"/>
              </a:rPr>
              <a:t>Attlasian</a:t>
            </a:r>
            <a:r>
              <a:rPr lang="en-US" dirty="0">
                <a:latin typeface="Soyuz Grotesk" panose="02000803000000020004" pitchFamily="50" charset="0"/>
              </a:rPr>
              <a:t> Jira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Документация проекта – </a:t>
            </a:r>
            <a:r>
              <a:rPr lang="en-US" dirty="0" err="1">
                <a:latin typeface="Soyuz Grotesk" panose="02000803000000020004" pitchFamily="50" charset="0"/>
              </a:rPr>
              <a:t>Attlasian</a:t>
            </a:r>
            <a:r>
              <a:rPr lang="en-US" dirty="0">
                <a:latin typeface="Soyuz Grotesk" panose="02000803000000020004" pitchFamily="50" charset="0"/>
              </a:rPr>
              <a:t> Confluence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Контейнеризация, автоматизация развёртывания - </a:t>
            </a:r>
            <a:r>
              <a:rPr lang="en-US" dirty="0">
                <a:latin typeface="Soyuz Grotesk" panose="02000803000000020004" pitchFamily="50" charset="0"/>
              </a:rPr>
              <a:t>Docker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База данных – </a:t>
            </a:r>
            <a:r>
              <a:rPr lang="en-US" dirty="0">
                <a:latin typeface="Soyuz Grotesk" panose="02000803000000020004" pitchFamily="50" charset="0"/>
              </a:rPr>
              <a:t>Postgres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БД для кеширования – </a:t>
            </a:r>
            <a:r>
              <a:rPr lang="en-US" dirty="0">
                <a:latin typeface="Soyuz Grotesk" panose="02000803000000020004" pitchFamily="50" charset="0"/>
              </a:rPr>
              <a:t>Redis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Брокер сообщений – </a:t>
            </a:r>
            <a:r>
              <a:rPr lang="en-US" dirty="0">
                <a:latin typeface="Soyuz Grotesk" panose="02000803000000020004" pitchFamily="50" charset="0"/>
              </a:rPr>
              <a:t>Apache Kafka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Мониторинг, </a:t>
            </a:r>
            <a:r>
              <a:rPr lang="ru-RU" dirty="0" err="1">
                <a:latin typeface="Soyuz Grotesk" panose="02000803000000020004" pitchFamily="50" charset="0"/>
              </a:rPr>
              <a:t>дашборды</a:t>
            </a:r>
            <a:r>
              <a:rPr lang="ru-RU" dirty="0">
                <a:latin typeface="Soyuz Grotesk" panose="02000803000000020004" pitchFamily="50" charset="0"/>
              </a:rPr>
              <a:t> - </a:t>
            </a:r>
            <a:r>
              <a:rPr lang="en-US" dirty="0">
                <a:latin typeface="Soyuz Grotesk" panose="02000803000000020004" pitchFamily="50" charset="0"/>
              </a:rPr>
              <a:t>Grafana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Хранение логов – </a:t>
            </a:r>
            <a:r>
              <a:rPr lang="en-US" dirty="0">
                <a:latin typeface="Soyuz Grotesk" panose="02000803000000020004" pitchFamily="50" charset="0"/>
              </a:rPr>
              <a:t>Grafana Loki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Метрики – </a:t>
            </a:r>
            <a:r>
              <a:rPr lang="en-US" dirty="0">
                <a:latin typeface="Soyuz Grotesk" panose="02000803000000020004" pitchFamily="50" charset="0"/>
              </a:rPr>
              <a:t>Prometheus, </a:t>
            </a:r>
            <a:r>
              <a:rPr lang="en-US" dirty="0" err="1">
                <a:latin typeface="Soyuz Grotesk" panose="02000803000000020004" pitchFamily="50" charset="0"/>
              </a:rPr>
              <a:t>Promtail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Логи хост-машины – </a:t>
            </a:r>
            <a:r>
              <a:rPr lang="en-US" dirty="0">
                <a:latin typeface="Soyuz Grotesk" panose="02000803000000020004" pitchFamily="50" charset="0"/>
              </a:rPr>
              <a:t>Prometheus </a:t>
            </a:r>
            <a:r>
              <a:rPr lang="en-US" dirty="0" err="1">
                <a:latin typeface="Soyuz Grotesk" panose="02000803000000020004" pitchFamily="50" charset="0"/>
              </a:rPr>
              <a:t>NodeExporter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Метрики контейнеров – </a:t>
            </a:r>
            <a:r>
              <a:rPr lang="en-US" dirty="0">
                <a:latin typeface="Soyuz Grotesk" panose="02000803000000020004" pitchFamily="50" charset="0"/>
              </a:rPr>
              <a:t>Google </a:t>
            </a:r>
            <a:r>
              <a:rPr lang="en-US" dirty="0" err="1">
                <a:latin typeface="Soyuz Grotesk" panose="02000803000000020004" pitchFamily="50" charset="0"/>
              </a:rPr>
              <a:t>CardVisor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Управление миграциями - </a:t>
            </a:r>
            <a:r>
              <a:rPr lang="en-US" dirty="0" err="1">
                <a:latin typeface="Soyuz Grotesk" panose="02000803000000020004" pitchFamily="50" charset="0"/>
              </a:rPr>
              <a:t>ByteBase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Полнотекстовый ИИ поиск - </a:t>
            </a:r>
            <a:r>
              <a:rPr lang="en-US" dirty="0" err="1">
                <a:latin typeface="Soyuz Grotesk" panose="02000803000000020004" pitchFamily="50" charset="0"/>
              </a:rPr>
              <a:t>MeiliSearch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AWS S3 </a:t>
            </a:r>
            <a:r>
              <a:rPr lang="ru-RU" dirty="0">
                <a:latin typeface="Soyuz Grotesk" panose="02000803000000020004" pitchFamily="50" charset="0"/>
              </a:rPr>
              <a:t>хранилище - </a:t>
            </a:r>
            <a:r>
              <a:rPr lang="en-US" dirty="0">
                <a:latin typeface="Soyuz Grotesk" panose="02000803000000020004" pitchFamily="50" charset="0"/>
              </a:rPr>
              <a:t>Minio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Статус сервера – </a:t>
            </a:r>
            <a:r>
              <a:rPr lang="en-US" dirty="0" err="1">
                <a:latin typeface="Soyuz Grotesk" panose="02000803000000020004" pitchFamily="50" charset="0"/>
              </a:rPr>
              <a:t>Uptime.Kima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Обратный прокси-сервер - </a:t>
            </a:r>
            <a:r>
              <a:rPr lang="en-US" dirty="0">
                <a:latin typeface="Soyuz Grotesk" panose="02000803000000020004" pitchFamily="50" charset="0"/>
              </a:rPr>
              <a:t>Nginx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Балансировщик нагрузки – </a:t>
            </a:r>
            <a:r>
              <a:rPr lang="en-US" dirty="0" err="1">
                <a:latin typeface="Soyuz Grotesk" panose="02000803000000020004" pitchFamily="50" charset="0"/>
              </a:rPr>
              <a:t>HAProxy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Разработка дизайна - </a:t>
            </a:r>
            <a:r>
              <a:rPr lang="en-US" dirty="0">
                <a:latin typeface="Soyuz Grotesk" panose="02000803000000020004" pitchFamily="50" charset="0"/>
              </a:rPr>
              <a:t>Figma</a:t>
            </a:r>
            <a:endParaRPr lang="en-US" dirty="0">
              <a:latin typeface="Soyuz Grotesk" panose="02000803000000020004" pitchFamily="50" charset="0"/>
            </a:endParaRPr>
          </a:p>
          <a:p>
            <a:endParaRPr lang="en-US" dirty="0">
              <a:latin typeface="Soyuz Grotesk" panose="02000803000000020004" pitchFamily="50" charset="0"/>
            </a:endParaRP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797800" y="938243"/>
            <a:ext cx="3314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Стек разработки:</a:t>
            </a:r>
            <a:endParaRPr lang="ru-RU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 err="1">
                <a:solidFill>
                  <a:schemeClr val="bg2"/>
                </a:solidFill>
                <a:latin typeface="Soyuz Grotesk" panose="02000803000000020004" pitchFamily="50" charset="0"/>
              </a:rPr>
              <a:t>Бекенд</a:t>
            </a:r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: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Java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Spring Boot Framework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gRPC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Java Hibernate Framework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PrismaORM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Next.JS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 err="1">
                <a:solidFill>
                  <a:schemeClr val="bg2"/>
                </a:solidFill>
                <a:latin typeface="Soyuz Grotesk" panose="02000803000000020004" pitchFamily="50" charset="0"/>
              </a:rPr>
              <a:t>Фронтенд</a:t>
            </a:r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:</a:t>
            </a:r>
            <a:endParaRPr lang="ru-RU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React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Redux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Flutter + Dart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 err="1">
                <a:solidFill>
                  <a:schemeClr val="bg2"/>
                </a:solidFill>
                <a:latin typeface="Soyuz Grotesk" panose="02000803000000020004" pitchFamily="50" charset="0"/>
              </a:rPr>
              <a:t>RTKQuery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ru-RU" dirty="0">
                <a:solidFill>
                  <a:schemeClr val="bg2"/>
                </a:solidFill>
                <a:latin typeface="Soyuz Grotesk" panose="02000803000000020004" pitchFamily="50" charset="0"/>
              </a:rPr>
              <a:t>Сервер</a:t>
            </a:r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: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  <a:p>
            <a:r>
              <a:rPr lang="en-US" dirty="0">
                <a:solidFill>
                  <a:schemeClr val="bg2"/>
                </a:solidFill>
                <a:latin typeface="Soyuz Grotesk" panose="02000803000000020004" pitchFamily="50" charset="0"/>
              </a:rPr>
              <a:t>RTMP</a:t>
            </a:r>
            <a:endParaRPr lang="en-US" dirty="0">
              <a:solidFill>
                <a:schemeClr val="bg2"/>
              </a:solidFill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8.32667E-17 L 0 -2.2127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67600" y="2054823"/>
            <a:ext cx="6303611" cy="6303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272" y="566057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Юнит-экономика продукта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41754" y="1166842"/>
            <a:ext cx="7038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oyuz Grotesk" panose="02000803000000020004" pitchFamily="50" charset="0"/>
              </a:rPr>
              <a:t>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Сервер для основной системы на 6 месяцев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9</a:t>
            </a:r>
            <a:r>
              <a:rPr lang="en-US" dirty="0">
                <a:latin typeface="Soyuz Grotesk" panose="02000803000000020004" pitchFamily="50" charset="0"/>
              </a:rPr>
              <a:t>0</a:t>
            </a:r>
            <a:r>
              <a:rPr lang="ru-RU" dirty="0">
                <a:latin typeface="Soyuz Grotesk" panose="02000803000000020004" pitchFamily="50" charset="0"/>
              </a:rPr>
              <a:t>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Сервер с </a:t>
            </a:r>
            <a:r>
              <a:rPr lang="en-US" dirty="0">
                <a:latin typeface="Soyuz Grotesk" panose="02000803000000020004" pitchFamily="50" charset="0"/>
              </a:rPr>
              <a:t>GPU</a:t>
            </a:r>
            <a:r>
              <a:rPr lang="ru-RU" dirty="0">
                <a:latin typeface="Soyuz Grotesk" panose="02000803000000020004" pitchFamily="50" charset="0"/>
              </a:rPr>
              <a:t> на полгода</a:t>
            </a:r>
            <a:r>
              <a:rPr lang="en-US" dirty="0">
                <a:latin typeface="Soyuz Grotesk" panose="02000803000000020004" pitchFamily="50" charset="0"/>
              </a:rPr>
              <a:t>: 150.000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домен на год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250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Менеджер паролей на год</a:t>
            </a:r>
            <a:r>
              <a:rPr lang="en-US" dirty="0">
                <a:latin typeface="Soyuz Grotesk" panose="02000803000000020004" pitchFamily="50" charset="0"/>
              </a:rPr>
              <a:t>: 500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Дизайнер баннеров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5.000 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Реклама для релиза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50.000 рублей</a:t>
            </a:r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S3-</a:t>
            </a:r>
            <a:r>
              <a:rPr lang="ru-RU" dirty="0">
                <a:latin typeface="Soyuz Grotesk" panose="02000803000000020004" pitchFamily="50" charset="0"/>
              </a:rPr>
              <a:t>хранилище на полгода</a:t>
            </a:r>
            <a:r>
              <a:rPr lang="en-US" dirty="0">
                <a:latin typeface="Soyuz Grotesk" panose="02000803000000020004" pitchFamily="50" charset="0"/>
              </a:rPr>
              <a:t>: 15.000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Трудозатраты разработчиков для </a:t>
            </a:r>
            <a:r>
              <a:rPr lang="en-US" dirty="0" err="1">
                <a:latin typeface="Soyuz Grotesk" panose="02000803000000020004" pitchFamily="50" charset="0"/>
              </a:rPr>
              <a:t>mvp</a:t>
            </a:r>
            <a:r>
              <a:rPr lang="en-US" dirty="0">
                <a:latin typeface="Soyuz Grotesk" panose="02000803000000020004" pitchFamily="50" charset="0"/>
              </a:rPr>
              <a:t>: </a:t>
            </a:r>
            <a:r>
              <a:rPr lang="ru-RU" dirty="0">
                <a:latin typeface="Soyuz Grotesk" panose="02000803000000020004" pitchFamily="50" charset="0"/>
              </a:rPr>
              <a:t>6 месяцев * 5 разработчиков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Общие затраты</a:t>
            </a:r>
            <a:r>
              <a:rPr lang="en-US" dirty="0">
                <a:latin typeface="Soyuz Grotesk" panose="02000803000000020004" pitchFamily="50" charset="0"/>
              </a:rPr>
              <a:t>:</a:t>
            </a:r>
            <a:endParaRPr lang="ru-RU" dirty="0">
              <a:latin typeface="Soyuz Grotesk" panose="02000803000000020004" pitchFamily="50" charset="0"/>
            </a:endParaRPr>
          </a:p>
          <a:p>
            <a:pPr algn="ctr"/>
            <a:endParaRPr lang="en-US" dirty="0">
              <a:latin typeface="Soyuz Grotesk" panose="02000803000000020004" pitchFamily="50" charset="0"/>
            </a:endParaRPr>
          </a:p>
          <a:p>
            <a:r>
              <a:rPr lang="en-US" dirty="0">
                <a:latin typeface="Soyuz Grotesk" panose="02000803000000020004" pitchFamily="50" charset="0"/>
              </a:rPr>
              <a:t>~</a:t>
            </a:r>
            <a:r>
              <a:rPr lang="ru-RU" dirty="0">
                <a:latin typeface="Soyuz Grotesk" panose="02000803000000020004" pitchFamily="50" charset="0"/>
              </a:rPr>
              <a:t> 31</a:t>
            </a:r>
            <a:r>
              <a:rPr lang="en-US" dirty="0">
                <a:latin typeface="Soyuz Grotesk" panose="02000803000000020004" pitchFamily="50" charset="0"/>
              </a:rPr>
              <a:t>0.000 </a:t>
            </a:r>
            <a:r>
              <a:rPr lang="ru-RU" dirty="0">
                <a:latin typeface="Soyuz Grotesk" panose="02000803000000020004" pitchFamily="50" charset="0"/>
              </a:rPr>
              <a:t>рублей</a:t>
            </a:r>
            <a:endParaRPr lang="ru-RU" dirty="0">
              <a:latin typeface="Soyuz Grotesk" panose="02000803000000020004" pitchFamily="50" charset="0"/>
            </a:endParaRPr>
          </a:p>
          <a:p>
            <a:endParaRPr lang="ru-RU" dirty="0">
              <a:latin typeface="Soyuz Grotesk" panose="02000803000000020004" pitchFamily="50" charset="0"/>
            </a:endParaRPr>
          </a:p>
          <a:p>
            <a:r>
              <a:rPr lang="ru-RU" dirty="0">
                <a:latin typeface="Soyuz Grotesk" panose="02000803000000020004" pitchFamily="50" charset="0"/>
              </a:rPr>
              <a:t>Предполагаемая окупаемость – 2 года</a:t>
            </a:r>
            <a:endParaRPr lang="ru-RU" dirty="0">
              <a:latin typeface="Soyuz Grotesk" panose="02000803000000020004" pitchFamily="50" charset="0"/>
            </a:endParaRPr>
          </a:p>
          <a:p>
            <a:pPr algn="ctr"/>
            <a:endParaRPr lang="en-US" dirty="0">
              <a:latin typeface="Soyuz Grotesk" panose="02000803000000020004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80" y="1059657"/>
            <a:ext cx="7396441" cy="47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7407" y="0"/>
            <a:ext cx="189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latin typeface="Soyuz Grotesk" panose="02000803000000020004" pitchFamily="50" charset="0"/>
              </a:rPr>
              <a:t>virsch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39" y="1032514"/>
            <a:ext cx="6024721" cy="4792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4263" y="0"/>
            <a:ext cx="2143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docker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4" y="1239024"/>
            <a:ext cx="10680012" cy="5409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2398" y="209550"/>
            <a:ext cx="3367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kubernetes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0" y="857027"/>
            <a:ext cx="9457240" cy="5143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097" y="0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oyuz Grotesk" panose="02000803000000020004" pitchFamily="50" charset="0"/>
              </a:rPr>
              <a:t>Gitlab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93" y="840245"/>
            <a:ext cx="10183414" cy="56902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8338" y="-88006"/>
            <a:ext cx="3755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Attlasian</a:t>
            </a:r>
            <a:r>
              <a:rPr lang="en-US" sz="4800" dirty="0">
                <a:latin typeface="Soyuz Grotesk" panose="02000803000000020004" pitchFamily="50" charset="0"/>
              </a:rPr>
              <a:t> </a:t>
            </a:r>
            <a:r>
              <a:rPr lang="en-US" sz="4800" dirty="0" err="1">
                <a:latin typeface="Soyuz Grotesk" panose="02000803000000020004" pitchFamily="50" charset="0"/>
              </a:rPr>
              <a:t>jira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871536"/>
            <a:ext cx="8953500" cy="5595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5576" y="-154723"/>
            <a:ext cx="6140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atin typeface="Soyuz Grotesk" panose="02000803000000020004" pitchFamily="50" charset="0"/>
              </a:rPr>
              <a:t>Attlasian</a:t>
            </a:r>
            <a:r>
              <a:rPr lang="en-US" sz="4800" dirty="0">
                <a:latin typeface="Soyuz Grotesk" panose="02000803000000020004" pitchFamily="50" charset="0"/>
              </a:rPr>
              <a:t> confluence</a:t>
            </a:r>
            <a:endParaRPr lang="ru-RU" sz="4800" dirty="0"/>
          </a:p>
        </p:txBody>
      </p:sp>
    </p:spTree>
  </p:cSld>
  <p:clrMapOvr>
    <a:masterClrMapping/>
  </p:clrMapOvr>
  <p:transition spd="slow" advClick="0" advTm="1000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5674</Words>
  <Application>WPS Presentation</Application>
  <PresentationFormat>Широкоэкранный</PresentationFormat>
  <Paragraphs>279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</vt:lpstr>
      <vt:lpstr>SimSun</vt:lpstr>
      <vt:lpstr>Wingdings</vt:lpstr>
      <vt:lpstr>DejaVu Sans</vt:lpstr>
      <vt:lpstr>Soyuz Grotesk</vt:lpstr>
      <vt:lpstr>Times New Roman</vt:lpstr>
      <vt:lpstr>Calibri</vt:lpstr>
      <vt:lpstr>Microsoft YaHei</vt:lpstr>
      <vt:lpstr>Arial Unicode MS</vt:lpstr>
      <vt:lpstr>Calibri Light</vt:lpstr>
      <vt:lpstr>Noto Color Emoji</vt:lpstr>
      <vt:lpstr>Тема Office</vt:lpstr>
      <vt:lpstr>1_Тема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Ярослав Жидков</dc:creator>
  <cp:lastModifiedBy>sirok</cp:lastModifiedBy>
  <cp:revision>10</cp:revision>
  <dcterms:created xsi:type="dcterms:W3CDTF">2025-02-17T07:28:49Z</dcterms:created>
  <dcterms:modified xsi:type="dcterms:W3CDTF">2025-02-17T07:28:49Z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